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64" r:id="rId4"/>
    <p:sldId id="267" r:id="rId5"/>
    <p:sldId id="257" r:id="rId6"/>
    <p:sldId id="258" r:id="rId7"/>
    <p:sldId id="260" r:id="rId8"/>
    <p:sldId id="259" r:id="rId9"/>
    <p:sldId id="265" r:id="rId10"/>
    <p:sldId id="266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8-18T10:04:31.570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  <p:cm authorId="1" dt="2025-08-18T10:05:14.362" idx="2">
    <p:pos x="146" y="146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8-20T14:11:48.957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  <p:cm authorId="1" dt="2025-08-20T14:12:10.705" idx="4">
    <p:pos x="146" y="146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CB11E-AF53-4A4B-8ABA-17CF40032722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47FC9-77B2-45F0-8736-453B96F3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606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47FC9-77B2-45F0-8736-453B96F35EB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6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47FC9-77B2-45F0-8736-453B96F35EB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22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47FC9-77B2-45F0-8736-453B96F35EB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2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2704B7-9882-4BEA-8F8C-914C70702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0A9989-51B0-4139-BF15-C78AF86AE3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B1F7C0-3442-459F-81A8-8F0DA4F2F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95BB2C-3792-4406-8537-43E720ADE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73CC71-0229-4311-BF77-8435FD1B1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250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2937B-0E76-4B8B-959E-2C2167091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06B4B7-9B23-4546-A2A0-5D807EA178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295138-8F27-41CA-A68D-B09CA7B51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5E8A4-A0A0-4C10-9D9F-093F61E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8176E1-BC79-45DE-A2CB-5A55DF387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36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E5FBD22-E78E-4674-AD8B-EA47D81F7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F7C687-CFC6-4146-B26F-B97866395B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5BD1F4-CD3A-48EE-BDAC-C0DC83DD8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7F1CC1-0F10-4F2E-8311-B5AF19319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A4DEFC-7B75-4C0D-BDAC-D029A142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1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82B2B0-EE7D-4AD6-A250-FA1734F0D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BAE6C4-D321-4C25-84CA-8C117E8147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DBF122-2286-4970-AAA5-38EDFECE6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7762D1-004A-44AD-9A5C-B6864678E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E30A3E-1BFF-4B8B-9733-CFA1A0B53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71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1DF69-4B53-4270-95F4-309DBACC2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BA6C30-F4B1-40B8-86BC-9A9571E29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2C425E-074B-40B4-8284-B084390E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A60D3-2CA8-42A6-A9F0-7BDC7AFA0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875589-B641-40DB-9DD5-5A63D0A60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0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31EA79-9523-461B-9E82-728BC520D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631468-880D-42DE-8B04-4D182EB1D6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AB0644-41A1-426A-A027-06983607EA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C7CF34-D456-49FF-87E1-24998CF86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168FB4-A598-45FC-86AC-2DCFBE90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643D21-D29E-49B0-8FBE-246468AF2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9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8A8B4A-BF0E-4C25-997F-D268B7ED1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C1FD59-768F-4B83-9BC5-2B2BE9FF3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A34018-E5AF-4A39-AD18-D55E82F4C6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64BBE16-A257-4948-8075-34DD3FD8EA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3C67E6-D65B-47AF-86CF-69CD124E63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CAAC9D0-417A-40DC-8048-899B16CFF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EEC798C-F061-4F57-AE6C-D4646A8A3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70A527-3CFE-42F4-BAAD-B96C0AA12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0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3AC6A-D92F-4B9E-AF33-F3296FCA1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C7D739-4DB5-44D4-87B8-9C6242391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792BE2-705A-4CB1-AFC4-DE943F579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368D8A-52E9-4615-883B-8EFA99121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72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28F21CF-8ABA-4629-A4E1-F29CE35F5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6C70672-1C52-4EAA-8342-52658DA91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8CE7CC-49C2-47BA-8689-B2D4ABA68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97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DB6B3-A3DD-4B4E-8714-F4CF7194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B21468-883D-4620-82EF-B0EC7F6C2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E7DBDB-67B6-47F2-A1D5-C6B56967E6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3B431B-E200-4EBC-BA7C-595EA0207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7A87FA-4140-4900-847A-81F20726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D03C50-7986-4691-870A-66B739729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5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F6CED-A1FE-43ED-BAE1-4BBD664C9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807982D-967F-4669-83E8-11D28569F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E67066-0F75-426A-84B8-CC5B2AED3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E74DEA-0415-42F3-AB9C-438E67D62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935707-7BD5-4FB6-8B24-4C04FFEBA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A24A61-4DC0-4728-ABB7-0FBEAC7E7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8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05D7AF-AB58-4635-8034-DFEADE2B2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240500-068E-46EF-8F7A-5FF2B5B04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48C341-B270-481D-92EC-87D1E2559C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D020C-9C9E-4370-B684-6F5FC4E3E5F4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F1F89A-3621-4E40-B05B-65A031E3D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865B9E-0AF6-4C1D-A7B0-CD1C72ED6E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4E273-F679-4D49-A2F9-93E8842BA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5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comments" Target="../comments/comment2.xml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E7020-859C-4B74-8B64-3F5636839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1524000" y="506027"/>
            <a:ext cx="9144000" cy="79899"/>
          </a:xfrm>
        </p:spPr>
        <p:txBody>
          <a:bodyPr>
            <a:noAutofit/>
          </a:bodyPr>
          <a:lstStyle/>
          <a:p>
            <a:endParaRPr lang="ru-RU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0E684C-DD20-40F9-892C-C34B3B885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5521"/>
            <a:ext cx="9144000" cy="5672831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/>
                </a:solidFill>
              </a:rPr>
              <a:t>ПЕДАГОГИЧЕСКИЙ УРОК</a:t>
            </a:r>
          </a:p>
          <a:p>
            <a:endParaRPr lang="ru-RU" sz="3600" dirty="0">
              <a:solidFill>
                <a:schemeClr val="accent1"/>
              </a:solidFill>
            </a:endParaRPr>
          </a:p>
          <a:p>
            <a:br>
              <a:rPr lang="ru-RU" sz="3600" dirty="0">
                <a:solidFill>
                  <a:schemeClr val="accent1"/>
                </a:solidFill>
              </a:rPr>
            </a:br>
            <a:r>
              <a:rPr lang="ru-RU" sz="3600" dirty="0">
                <a:solidFill>
                  <a:schemeClr val="accent1"/>
                </a:solidFill>
              </a:rPr>
              <a:t>Единый методический день</a:t>
            </a:r>
            <a:endParaRPr lang="en-US" dirty="0"/>
          </a:p>
          <a:p>
            <a:endParaRPr lang="en-US" dirty="0"/>
          </a:p>
          <a:p>
            <a:pPr algn="r"/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Зимина Инесса Владиславовна,</a:t>
            </a:r>
            <a:endParaRPr lang="en-US" dirty="0"/>
          </a:p>
          <a:p>
            <a:pPr algn="r"/>
            <a:r>
              <a:rPr lang="ru-RU" dirty="0"/>
              <a:t> учитель иностранного языка,</a:t>
            </a:r>
            <a:endParaRPr lang="en-US" dirty="0"/>
          </a:p>
          <a:p>
            <a:pPr algn="r"/>
            <a:r>
              <a:rPr lang="ru-RU" dirty="0"/>
              <a:t> заместитель директора по УВР МАОУ </a:t>
            </a:r>
            <a:endParaRPr lang="en-US" dirty="0"/>
          </a:p>
          <a:p>
            <a:pPr algn="r"/>
            <a:r>
              <a:rPr lang="ru-RU" dirty="0"/>
              <a:t>СОШ № 94 города Тюмени</a:t>
            </a:r>
          </a:p>
        </p:txBody>
      </p:sp>
    </p:spTree>
    <p:extLst>
      <p:ext uri="{BB962C8B-B14F-4D97-AF65-F5344CB8AC3E}">
        <p14:creationId xmlns:p14="http://schemas.microsoft.com/office/powerpoint/2010/main" val="2703857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AB67607-BA54-4FBA-ABEF-CE73A8230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13FEF96-ABB4-4B8C-8CFB-1CB9F8B356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7478" y="192261"/>
            <a:ext cx="6293190" cy="54134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The person that I admire the most is…..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The reason I admire her is because she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When I think of her……</a:t>
            </a: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69DC16-CE70-4FD3-BA97-8860127FE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668" y="194156"/>
            <a:ext cx="2193944" cy="25953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E294D8-1E7E-40EA-9B39-E498C353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273" y="194156"/>
            <a:ext cx="2045077" cy="25953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19DFA4-23D3-4E6C-905D-378EF9AB8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21739">
            <a:off x="3781405" y="2688793"/>
            <a:ext cx="2986648" cy="32318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4CE417-D0DD-4ABA-B520-8B94B840F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455032">
            <a:off x="904740" y="2572368"/>
            <a:ext cx="2446788" cy="34123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27FFC0-6E21-4DC6-AA82-7EB7049FE08C}"/>
              </a:ext>
            </a:extLst>
          </p:cNvPr>
          <p:cNvSpPr txBox="1"/>
          <p:nvPr/>
        </p:nvSpPr>
        <p:spPr>
          <a:xfrm>
            <a:off x="7732450" y="4751268"/>
            <a:ext cx="3918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О</a:t>
            </a:r>
            <a:r>
              <a:rPr lang="ru-RU" b="1" dirty="0"/>
              <a:t>б</a:t>
            </a:r>
            <a:r>
              <a:rPr lang="en-US" b="1" dirty="0"/>
              <a:t>у</a:t>
            </a:r>
            <a:r>
              <a:rPr lang="ru-RU" b="1" dirty="0"/>
              <a:t>ч</a:t>
            </a:r>
            <a:r>
              <a:rPr lang="en-US" b="1" dirty="0"/>
              <a:t>а</a:t>
            </a:r>
            <a:r>
              <a:rPr lang="ru-RU" b="1" dirty="0"/>
              <a:t>ю</a:t>
            </a:r>
            <a:r>
              <a:rPr lang="en-US" b="1" dirty="0"/>
              <a:t>щ</a:t>
            </a:r>
            <a:r>
              <a:rPr lang="ru-RU" b="1" dirty="0"/>
              <a:t>а</a:t>
            </a:r>
            <a:r>
              <a:rPr lang="en-US" b="1" dirty="0"/>
              <a:t>я </a:t>
            </a:r>
            <a:r>
              <a:rPr lang="ru-RU" b="1" dirty="0"/>
              <a:t>с</a:t>
            </a:r>
            <a:r>
              <a:rPr lang="en-US" b="1" dirty="0"/>
              <a:t>т</a:t>
            </a:r>
            <a:r>
              <a:rPr lang="ru-RU" b="1" dirty="0"/>
              <a:t>р</a:t>
            </a:r>
            <a:r>
              <a:rPr lang="en-US" b="1" dirty="0"/>
              <a:t>у</a:t>
            </a:r>
            <a:r>
              <a:rPr lang="ru-RU" b="1" dirty="0"/>
              <a:t>к</a:t>
            </a:r>
            <a:r>
              <a:rPr lang="en-US" b="1" dirty="0"/>
              <a:t>т</a:t>
            </a:r>
            <a:r>
              <a:rPr lang="ru-RU" b="1" dirty="0"/>
              <a:t>у</a:t>
            </a:r>
            <a:r>
              <a:rPr lang="en-US" b="1" dirty="0"/>
              <a:t>р</a:t>
            </a:r>
            <a:r>
              <a:rPr lang="ru-RU" b="1" dirty="0"/>
              <a:t>а</a:t>
            </a:r>
            <a:r>
              <a:rPr lang="en-US" b="1" dirty="0"/>
              <a:t> </a:t>
            </a:r>
            <a:r>
              <a:rPr lang="en-US" b="1" dirty="0" err="1"/>
              <a:t>Coners</a:t>
            </a:r>
            <a:endParaRPr lang="en-US" b="1" dirty="0"/>
          </a:p>
          <a:p>
            <a:r>
              <a:rPr lang="ru-RU" dirty="0"/>
              <a:t>У</a:t>
            </a:r>
            <a:r>
              <a:rPr lang="en-US" dirty="0" err="1"/>
              <a:t>ченики</a:t>
            </a:r>
            <a:r>
              <a:rPr lang="en-US" dirty="0"/>
              <a:t>  </a:t>
            </a:r>
            <a:r>
              <a:rPr lang="en-US" dirty="0" err="1"/>
              <a:t>распределяются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углам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/>
              <a:t>а</a:t>
            </a:r>
            <a:r>
              <a:rPr lang="ru-RU" dirty="0"/>
              <a:t>в</a:t>
            </a:r>
            <a:r>
              <a:rPr lang="en-US" dirty="0"/>
              <a:t>и</a:t>
            </a:r>
            <a:r>
              <a:rPr lang="ru-RU" dirty="0"/>
              <a:t>с</a:t>
            </a:r>
            <a:r>
              <a:rPr lang="en-US" dirty="0"/>
              <a:t>и</a:t>
            </a:r>
            <a:r>
              <a:rPr lang="ru-RU" dirty="0"/>
              <a:t>м</a:t>
            </a:r>
            <a:r>
              <a:rPr lang="en-US" dirty="0"/>
              <a:t>о</a:t>
            </a:r>
            <a:r>
              <a:rPr lang="ru-RU" dirty="0"/>
              <a:t>м</a:t>
            </a:r>
            <a:r>
              <a:rPr lang="en-US" dirty="0"/>
              <a:t>т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т </a:t>
            </a:r>
            <a:r>
              <a:rPr lang="ru-RU" dirty="0"/>
              <a:t>в</a:t>
            </a:r>
            <a:r>
              <a:rPr lang="en-US" dirty="0"/>
              <a:t>ы</a:t>
            </a:r>
            <a:r>
              <a:rPr lang="ru-RU" dirty="0"/>
              <a:t>б</a:t>
            </a:r>
            <a:r>
              <a:rPr lang="en-US" dirty="0"/>
              <a:t>р</a:t>
            </a:r>
            <a:r>
              <a:rPr lang="ru-RU" dirty="0"/>
              <a:t>а</a:t>
            </a:r>
            <a:r>
              <a:rPr lang="en-US" dirty="0"/>
              <a:t>н</a:t>
            </a:r>
            <a:r>
              <a:rPr lang="ru-RU" dirty="0"/>
              <a:t>н</a:t>
            </a:r>
            <a:r>
              <a:rPr lang="en-US" dirty="0"/>
              <a:t>о</a:t>
            </a:r>
            <a:r>
              <a:rPr lang="ru-RU" dirty="0"/>
              <a:t>г</a:t>
            </a:r>
            <a:r>
              <a:rPr lang="en-US" dirty="0"/>
              <a:t>о </a:t>
            </a:r>
            <a:r>
              <a:rPr lang="ru-RU" dirty="0"/>
              <a:t>в</a:t>
            </a:r>
            <a:r>
              <a:rPr lang="en-US" dirty="0"/>
              <a:t>а</a:t>
            </a:r>
            <a:r>
              <a:rPr lang="ru-RU" dirty="0"/>
              <a:t>р</a:t>
            </a:r>
            <a:r>
              <a:rPr lang="en-US" dirty="0"/>
              <a:t>и</a:t>
            </a:r>
            <a:r>
              <a:rPr lang="ru-RU" dirty="0"/>
              <a:t>а</a:t>
            </a:r>
            <a:r>
              <a:rPr lang="en-US" dirty="0"/>
              <a:t>н</a:t>
            </a:r>
            <a:r>
              <a:rPr lang="ru-RU" dirty="0"/>
              <a:t>т</a:t>
            </a:r>
            <a:r>
              <a:rPr lang="en-US" dirty="0"/>
              <a:t>а </a:t>
            </a:r>
            <a:r>
              <a:rPr lang="ru-RU" dirty="0"/>
              <a:t>о</a:t>
            </a:r>
            <a:r>
              <a:rPr lang="en-US" dirty="0"/>
              <a:t>т</a:t>
            </a:r>
            <a:r>
              <a:rPr lang="ru-RU" dirty="0"/>
              <a:t>в</a:t>
            </a:r>
            <a:r>
              <a:rPr lang="en-US" dirty="0"/>
              <a:t>е</a:t>
            </a:r>
            <a:r>
              <a:rPr lang="ru-RU" dirty="0"/>
              <a:t>т</a:t>
            </a:r>
            <a:r>
              <a:rPr lang="en-US" dirty="0"/>
              <a:t>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1D5675-A450-40C7-AB68-B04435056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20396" y="3195961"/>
            <a:ext cx="5170002" cy="298100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074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5531EB-4F86-4CE8-80C1-822C3366F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…… RUBLES SUMMARY 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F00A8D-8389-4E23-8519-8415896DA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2470"/>
            <a:ext cx="10515600" cy="4614493"/>
          </a:xfrm>
        </p:spPr>
        <p:txBody>
          <a:bodyPr/>
          <a:lstStyle/>
          <a:p>
            <a:r>
              <a:rPr lang="en-US" dirty="0"/>
              <a:t>Remarkable woman </a:t>
            </a:r>
          </a:p>
          <a:p>
            <a:r>
              <a:rPr lang="en-US" dirty="0"/>
              <a:t>Charity</a:t>
            </a:r>
            <a:endParaRPr lang="ru-RU" dirty="0"/>
          </a:p>
          <a:p>
            <a:r>
              <a:rPr lang="en-US" dirty="0"/>
              <a:t>the Fund </a:t>
            </a:r>
            <a:endParaRPr lang="ru-RU" dirty="0"/>
          </a:p>
          <a:p>
            <a:r>
              <a:rPr lang="en-US" dirty="0"/>
              <a:t>Volunteer</a:t>
            </a:r>
          </a:p>
          <a:p>
            <a:r>
              <a:rPr lang="en-US" dirty="0"/>
              <a:t>Medical supplies</a:t>
            </a:r>
          </a:p>
          <a:p>
            <a:r>
              <a:rPr lang="en-US" dirty="0"/>
              <a:t>Humanitarian aid</a:t>
            </a:r>
          </a:p>
          <a:p>
            <a:r>
              <a:rPr lang="en-US" dirty="0"/>
              <a:t> State award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1DBA9F-98B5-4708-AEA4-BFA851EDE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245" y="1690688"/>
            <a:ext cx="3991620" cy="280887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8D3E94-078A-4A0B-9D2D-A9B17011D13F}"/>
              </a:ext>
            </a:extLst>
          </p:cNvPr>
          <p:cNvSpPr/>
          <p:nvPr/>
        </p:nvSpPr>
        <p:spPr>
          <a:xfrm>
            <a:off x="4829451" y="3986074"/>
            <a:ext cx="70932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ru-RU" dirty="0"/>
              <a:t>Обучающая структура, при помощи</a:t>
            </a:r>
            <a:r>
              <a:rPr lang="en-US" dirty="0"/>
              <a:t> </a:t>
            </a:r>
            <a:r>
              <a:rPr lang="ru-RU" dirty="0"/>
              <a:t>которой учащиеся определяют и</a:t>
            </a:r>
          </a:p>
          <a:p>
            <a:r>
              <a:rPr lang="ru-RU" dirty="0"/>
              <a:t>записывают главную мысль темы в рамках заданного количества слов.</a:t>
            </a:r>
            <a:r>
              <a:rPr lang="en-US" dirty="0"/>
              <a:t> </a:t>
            </a:r>
            <a:r>
              <a:rPr lang="ru-RU" dirty="0"/>
              <a:t>Наиболее эффективно применение</a:t>
            </a:r>
            <a:r>
              <a:rPr lang="en-US" dirty="0"/>
              <a:t> </a:t>
            </a:r>
            <a:r>
              <a:rPr lang="ru-RU" dirty="0"/>
              <a:t>структуры в конце урока на этапе</a:t>
            </a:r>
            <a:r>
              <a:rPr lang="en-US" dirty="0"/>
              <a:t> </a:t>
            </a:r>
            <a:r>
              <a:rPr lang="ru-RU" dirty="0"/>
              <a:t>закрепления изученного материала</a:t>
            </a:r>
            <a:r>
              <a:rPr lang="en-US" dirty="0"/>
              <a:t> </a:t>
            </a:r>
            <a:r>
              <a:rPr lang="ru-RU" dirty="0"/>
              <a:t>и на этапе</a:t>
            </a:r>
            <a:r>
              <a:rPr lang="en-US" dirty="0"/>
              <a:t> </a:t>
            </a:r>
            <a:r>
              <a:rPr lang="ru-RU" dirty="0"/>
              <a:t>рефлексии</a:t>
            </a:r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2EB0C9-B800-4413-81DD-3985A44B67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568" t="10873" r="50000" b="59963"/>
          <a:stretch/>
        </p:blipFill>
        <p:spPr>
          <a:xfrm>
            <a:off x="9744353" y="1799589"/>
            <a:ext cx="2003394" cy="20000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7EF229-58F2-4609-999B-AF6C42C13E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611" t="11133" r="36754" b="29320"/>
          <a:stretch/>
        </p:blipFill>
        <p:spPr>
          <a:xfrm>
            <a:off x="8939812" y="178658"/>
            <a:ext cx="1198487" cy="16984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510073-11C8-417B-8CD3-13DF286012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666" y="5295530"/>
            <a:ext cx="1286973" cy="13255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9F5BEF-86F0-4ECF-8EE9-7E9A3981C5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9910" y="5417235"/>
            <a:ext cx="11492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43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0218E9-62FC-4158-9D4E-4174BC557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18" y="635323"/>
            <a:ext cx="3335771" cy="222384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9AA619-C91A-4EB8-BE02-2BABF1B0D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039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A30D8B-A05D-4B16-BECD-6116EF302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5347" y="5045116"/>
            <a:ext cx="1885950" cy="18859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C4E5FB-2F35-40D1-B0F4-99CC2820E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66" y="2777207"/>
            <a:ext cx="3316511" cy="22679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39F682-4037-42E8-A927-C45A2094F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670" y="5287668"/>
            <a:ext cx="3179280" cy="1059760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FEEAE4CF-3927-4789-8E37-DF62C1146A31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 flipV="1">
            <a:off x="11618836" y="4216893"/>
            <a:ext cx="508061" cy="27875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0CF5AE-3347-4A54-A12F-A49434CFBC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7065" y="4509271"/>
            <a:ext cx="2507387" cy="25073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34EA70-8E62-47AF-AC5A-A2E451B57C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3272" y="250791"/>
            <a:ext cx="1938696" cy="18106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0CE41E-45FD-40E1-9660-D0BF9A10B2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2472" y="393598"/>
            <a:ext cx="2554445" cy="18838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88DB6E-2C03-4244-A5E5-4960F8E2E9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56350" y="994756"/>
            <a:ext cx="2072820" cy="196308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31F049B-1462-49E0-A076-C35BB6FA43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79532" y="3513152"/>
            <a:ext cx="1966341" cy="14588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591C1F7-EB76-467E-A7A7-832CC28034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9449" y="1976297"/>
            <a:ext cx="1966341" cy="32216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C25D1C4-FC90-4708-9435-503AD528E3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79820" y="2814921"/>
            <a:ext cx="3158407" cy="235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25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9F860-7D1F-4BE0-A037-708C1DCD9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The person that I admire the most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E592A190-9C5C-4782-AE51-9F3ADD02E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0787" y="5956917"/>
            <a:ext cx="6800295" cy="725844"/>
          </a:xfrm>
        </p:spPr>
        <p:txBody>
          <a:bodyPr>
            <a:normAutofit/>
          </a:bodyPr>
          <a:lstStyle/>
          <a:p>
            <a:r>
              <a:rPr lang="ru-RU" sz="2000" dirty="0"/>
              <a:t>Раздел 12. Выдающиеся люди родной страны и страны (стран) изучаемого языка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F51850-F749-41E5-9397-EE97D6DB3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986"/>
            <a:ext cx="12192000" cy="31604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9553C3D-D697-48ED-9E09-21C382E309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9061" r="1" b="13589"/>
          <a:stretch/>
        </p:blipFill>
        <p:spPr>
          <a:xfrm>
            <a:off x="305163" y="4988303"/>
            <a:ext cx="3703105" cy="169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24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9B2915-D0D8-4792-B7A1-5E3F3D555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Write down as many names of famous women in England and Russia as you can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62CCB0-4503-4350-A698-6DEA43624D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93" t="16803" r="-1993" b="13625"/>
          <a:stretch/>
        </p:blipFill>
        <p:spPr>
          <a:xfrm rot="20361666">
            <a:off x="440960" y="1418590"/>
            <a:ext cx="2282403" cy="27939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2269B8-91B7-43BA-ACC3-7FF1646D9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40" y="2416835"/>
            <a:ext cx="3274787" cy="35831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73BA89-F470-4B0F-BE8F-C31F2CEF6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168" y="1490006"/>
            <a:ext cx="3447518" cy="37721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7E7FAA-0FE2-4D05-A92A-A25C8935D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469" y="1550894"/>
            <a:ext cx="3208455" cy="35105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F14036-7372-44DE-B7A5-2D8892090B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2182" y="1550894"/>
            <a:ext cx="2717442" cy="32856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6319FD-AD65-43C9-8980-1F9B01019DA2}"/>
              </a:ext>
            </a:extLst>
          </p:cNvPr>
          <p:cNvSpPr txBox="1"/>
          <p:nvPr/>
        </p:nvSpPr>
        <p:spPr>
          <a:xfrm>
            <a:off x="6017499" y="5462794"/>
            <a:ext cx="60841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Stir the Class</a:t>
            </a:r>
          </a:p>
          <a:p>
            <a:r>
              <a:rPr lang="en-US" dirty="0"/>
              <a:t>“</a:t>
            </a:r>
            <a:r>
              <a:rPr lang="ru-RU" dirty="0"/>
              <a:t>п</a:t>
            </a:r>
            <a:r>
              <a:rPr lang="en-US" dirty="0"/>
              <a:t>е</a:t>
            </a:r>
            <a:r>
              <a:rPr lang="ru-RU" dirty="0"/>
              <a:t>р</a:t>
            </a:r>
            <a:r>
              <a:rPr lang="en-US" dirty="0"/>
              <a:t>е</a:t>
            </a:r>
            <a:r>
              <a:rPr lang="ru-RU" dirty="0"/>
              <a:t>м</a:t>
            </a:r>
            <a:r>
              <a:rPr lang="en-US" dirty="0"/>
              <a:t>е</a:t>
            </a:r>
            <a:r>
              <a:rPr lang="ru-RU" dirty="0"/>
              <a:t>ш</a:t>
            </a:r>
            <a:r>
              <a:rPr lang="en-US" dirty="0"/>
              <a:t>а</a:t>
            </a:r>
            <a:r>
              <a:rPr lang="ru-RU" dirty="0"/>
              <a:t>н</a:t>
            </a:r>
            <a:r>
              <a:rPr lang="en-US" dirty="0"/>
              <a:t>н</a:t>
            </a:r>
            <a:r>
              <a:rPr lang="ru-RU" dirty="0"/>
              <a:t>ы</a:t>
            </a:r>
            <a:r>
              <a:rPr lang="en-US" dirty="0"/>
              <a:t>й </a:t>
            </a:r>
            <a:r>
              <a:rPr lang="ru-RU" dirty="0"/>
              <a:t>к</a:t>
            </a:r>
            <a:r>
              <a:rPr lang="en-US" dirty="0"/>
              <a:t>л</a:t>
            </a:r>
            <a:r>
              <a:rPr lang="ru-RU" dirty="0"/>
              <a:t>а</a:t>
            </a:r>
            <a:r>
              <a:rPr lang="en-US" dirty="0"/>
              <a:t>с</a:t>
            </a:r>
            <a:r>
              <a:rPr lang="ru-RU" dirty="0"/>
              <a:t>с</a:t>
            </a:r>
            <a:r>
              <a:rPr lang="en-US" dirty="0"/>
              <a:t>”-</a:t>
            </a:r>
            <a:r>
              <a:rPr lang="ru-RU" dirty="0"/>
              <a:t>о</a:t>
            </a:r>
            <a:r>
              <a:rPr lang="en-US" dirty="0"/>
              <a:t>б</a:t>
            </a:r>
            <a:r>
              <a:rPr lang="ru-RU" dirty="0"/>
              <a:t>у</a:t>
            </a:r>
            <a:r>
              <a:rPr lang="en-US" dirty="0"/>
              <a:t>ч</a:t>
            </a:r>
            <a:r>
              <a:rPr lang="ru-RU" dirty="0"/>
              <a:t>а</a:t>
            </a:r>
            <a:r>
              <a:rPr lang="en-US" dirty="0"/>
              <a:t>ю</a:t>
            </a:r>
            <a:r>
              <a:rPr lang="ru-RU" dirty="0"/>
              <a:t>щ</a:t>
            </a:r>
            <a:r>
              <a:rPr lang="en-US" dirty="0"/>
              <a:t>а</a:t>
            </a:r>
            <a:r>
              <a:rPr lang="ru-RU" dirty="0"/>
              <a:t>я</a:t>
            </a:r>
            <a:r>
              <a:rPr lang="en-US" dirty="0"/>
              <a:t>с</a:t>
            </a:r>
            <a:r>
              <a:rPr lang="ru-RU" dirty="0"/>
              <a:t>т</a:t>
            </a:r>
            <a:r>
              <a:rPr lang="en-US" dirty="0"/>
              <a:t>р</a:t>
            </a:r>
            <a:r>
              <a:rPr lang="ru-RU" dirty="0"/>
              <a:t>у</a:t>
            </a:r>
            <a:r>
              <a:rPr lang="en-US" dirty="0"/>
              <a:t>к</a:t>
            </a:r>
            <a:r>
              <a:rPr lang="ru-RU" dirty="0"/>
              <a:t>т</a:t>
            </a:r>
            <a:r>
              <a:rPr lang="en-US" dirty="0"/>
              <a:t>у</a:t>
            </a:r>
            <a:r>
              <a:rPr lang="ru-RU" dirty="0"/>
              <a:t>р</a:t>
            </a:r>
            <a:r>
              <a:rPr lang="en-US" dirty="0"/>
              <a:t>а,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к</a:t>
            </a:r>
            <a:r>
              <a:rPr lang="en-US" dirty="0"/>
              <a:t>о</a:t>
            </a:r>
            <a:r>
              <a:rPr lang="ru-RU" dirty="0"/>
              <a:t>т</a:t>
            </a:r>
            <a:r>
              <a:rPr lang="en-US" dirty="0"/>
              <a:t>о</a:t>
            </a:r>
            <a:r>
              <a:rPr lang="ru-RU" dirty="0"/>
              <a:t>р</a:t>
            </a:r>
            <a:r>
              <a:rPr lang="en-US" dirty="0"/>
              <a:t>о</a:t>
            </a:r>
            <a:r>
              <a:rPr lang="ru-RU" dirty="0"/>
              <a:t>й</a:t>
            </a:r>
            <a:r>
              <a:rPr lang="en-US" dirty="0"/>
              <a:t> </a:t>
            </a:r>
            <a:r>
              <a:rPr lang="ru-RU" dirty="0"/>
              <a:t>у</a:t>
            </a:r>
            <a:r>
              <a:rPr lang="en-US" dirty="0"/>
              <a:t>ч</a:t>
            </a:r>
            <a:r>
              <a:rPr lang="ru-RU" dirty="0"/>
              <a:t>а</a:t>
            </a:r>
            <a:r>
              <a:rPr lang="en-US" dirty="0"/>
              <a:t>щ</a:t>
            </a:r>
            <a:r>
              <a:rPr lang="ru-RU" dirty="0"/>
              <a:t>и</a:t>
            </a:r>
            <a:r>
              <a:rPr lang="en-US" dirty="0"/>
              <a:t>е</a:t>
            </a:r>
            <a:r>
              <a:rPr lang="ru-RU" dirty="0"/>
              <a:t>с</a:t>
            </a:r>
            <a:r>
              <a:rPr lang="en-US" dirty="0"/>
              <a:t>я  </a:t>
            </a:r>
            <a:r>
              <a:rPr lang="ru-RU" dirty="0"/>
              <a:t>м</a:t>
            </a:r>
            <a:r>
              <a:rPr lang="en-US" dirty="0"/>
              <a:t>о</a:t>
            </a:r>
            <a:r>
              <a:rPr lang="ru-RU" dirty="0"/>
              <a:t>л</a:t>
            </a:r>
            <a:r>
              <a:rPr lang="en-US" dirty="0"/>
              <a:t>ч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п</a:t>
            </a:r>
            <a:r>
              <a:rPr lang="en-US" dirty="0"/>
              <a:t>е</a:t>
            </a:r>
            <a:r>
              <a:rPr lang="ru-RU" dirty="0"/>
              <a:t>р</a:t>
            </a:r>
            <a:r>
              <a:rPr lang="en-US" dirty="0"/>
              <a:t>е</a:t>
            </a:r>
            <a:r>
              <a:rPr lang="ru-RU" dirty="0"/>
              <a:t>д</a:t>
            </a:r>
            <a:r>
              <a:rPr lang="en-US" dirty="0"/>
              <a:t>в</a:t>
            </a:r>
            <a:r>
              <a:rPr lang="ru-RU" dirty="0"/>
              <a:t>и</a:t>
            </a:r>
            <a:r>
              <a:rPr lang="en-US" dirty="0"/>
              <a:t>г</a:t>
            </a:r>
            <a:r>
              <a:rPr lang="ru-RU" dirty="0"/>
              <a:t>а</a:t>
            </a:r>
            <a:r>
              <a:rPr lang="en-US" dirty="0"/>
              <a:t>ю</a:t>
            </a:r>
            <a:r>
              <a:rPr lang="ru-RU" dirty="0"/>
              <a:t>т</a:t>
            </a:r>
            <a:r>
              <a:rPr lang="en-US" dirty="0"/>
              <a:t>с</a:t>
            </a:r>
            <a:r>
              <a:rPr lang="ru-RU" dirty="0"/>
              <a:t>я</a:t>
            </a:r>
            <a:r>
              <a:rPr lang="en-US" dirty="0"/>
              <a:t> </a:t>
            </a:r>
            <a:r>
              <a:rPr lang="ru-RU" dirty="0"/>
              <a:t>п</a:t>
            </a:r>
            <a:r>
              <a:rPr lang="en-US" dirty="0"/>
              <a:t>о </a:t>
            </a:r>
            <a:r>
              <a:rPr lang="ru-RU" dirty="0"/>
              <a:t>к</a:t>
            </a:r>
            <a:r>
              <a:rPr lang="en-US" dirty="0"/>
              <a:t>л</a:t>
            </a:r>
            <a:r>
              <a:rPr lang="ru-RU" dirty="0"/>
              <a:t>а</a:t>
            </a:r>
            <a:r>
              <a:rPr lang="en-US" dirty="0"/>
              <a:t>с</a:t>
            </a:r>
            <a:r>
              <a:rPr lang="ru-RU" dirty="0"/>
              <a:t>с</a:t>
            </a:r>
            <a:r>
              <a:rPr lang="en-US" dirty="0"/>
              <a:t>у </a:t>
            </a:r>
            <a:r>
              <a:rPr lang="ru-RU" dirty="0"/>
              <a:t>д</a:t>
            </a:r>
            <a:r>
              <a:rPr lang="en-US" dirty="0"/>
              <a:t>л</a:t>
            </a:r>
            <a:r>
              <a:rPr lang="ru-RU" dirty="0"/>
              <a:t>я</a:t>
            </a:r>
            <a:r>
              <a:rPr lang="en-US" dirty="0"/>
              <a:t> </a:t>
            </a:r>
            <a:r>
              <a:rPr lang="ru-RU" dirty="0"/>
              <a:t>т</a:t>
            </a:r>
            <a:r>
              <a:rPr lang="en-US" dirty="0"/>
              <a:t>о</a:t>
            </a:r>
            <a:r>
              <a:rPr lang="ru-RU" dirty="0"/>
              <a:t>г</a:t>
            </a:r>
            <a:r>
              <a:rPr lang="en-US" dirty="0"/>
              <a:t>о,</a:t>
            </a:r>
            <a:r>
              <a:rPr lang="ru-RU" dirty="0"/>
              <a:t>ч</a:t>
            </a:r>
            <a:r>
              <a:rPr lang="en-US" dirty="0"/>
              <a:t>т</a:t>
            </a:r>
            <a:r>
              <a:rPr lang="ru-RU" dirty="0"/>
              <a:t>о</a:t>
            </a:r>
            <a:r>
              <a:rPr lang="en-US" dirty="0"/>
              <a:t>б</a:t>
            </a:r>
            <a:r>
              <a:rPr lang="ru-RU" dirty="0"/>
              <a:t>ы</a:t>
            </a:r>
            <a:r>
              <a:rPr lang="en-US" dirty="0"/>
              <a:t> </a:t>
            </a:r>
            <a:r>
              <a:rPr lang="ru-RU" dirty="0"/>
              <a:t>д</a:t>
            </a:r>
            <a:r>
              <a:rPr lang="en-US" dirty="0"/>
              <a:t>о</a:t>
            </a:r>
            <a:r>
              <a:rPr lang="ru-RU" dirty="0"/>
              <a:t>б</a:t>
            </a:r>
            <a:r>
              <a:rPr lang="en-US" dirty="0"/>
              <a:t>а</a:t>
            </a:r>
            <a:r>
              <a:rPr lang="ru-RU" dirty="0"/>
              <a:t>в</a:t>
            </a:r>
            <a:r>
              <a:rPr lang="en-US" dirty="0"/>
              <a:t>и</a:t>
            </a:r>
            <a:r>
              <a:rPr lang="ru-RU" dirty="0"/>
              <a:t>т</a:t>
            </a:r>
            <a:r>
              <a:rPr lang="en-US" dirty="0"/>
              <a:t>ь  </a:t>
            </a:r>
            <a:r>
              <a:rPr lang="ru-RU" dirty="0"/>
              <a:t>к</a:t>
            </a:r>
            <a:r>
              <a:rPr lang="en-US" dirty="0"/>
              <a:t>а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м</a:t>
            </a:r>
            <a:r>
              <a:rPr lang="en-US" dirty="0"/>
              <a:t>о</a:t>
            </a:r>
            <a:r>
              <a:rPr lang="ru-RU" dirty="0"/>
              <a:t>ж</a:t>
            </a:r>
            <a:r>
              <a:rPr lang="en-US" dirty="0"/>
              <a:t>н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о</a:t>
            </a:r>
            <a:r>
              <a:rPr lang="ru-RU" dirty="0"/>
              <a:t>л</a:t>
            </a:r>
            <a:r>
              <a:rPr lang="en-US" dirty="0"/>
              <a:t>ь</a:t>
            </a:r>
            <a:r>
              <a:rPr lang="ru-RU" dirty="0"/>
              <a:t>ш</a:t>
            </a:r>
            <a:r>
              <a:rPr lang="en-US" dirty="0"/>
              <a:t>е </a:t>
            </a:r>
            <a:r>
              <a:rPr lang="ru-RU" dirty="0"/>
              <a:t>и</a:t>
            </a:r>
            <a:r>
              <a:rPr lang="en-US" dirty="0"/>
              <a:t>д</a:t>
            </a:r>
            <a:r>
              <a:rPr lang="ru-RU" dirty="0"/>
              <a:t>е</a:t>
            </a:r>
            <a:r>
              <a:rPr lang="en-US" dirty="0"/>
              <a:t>й </a:t>
            </a:r>
            <a:r>
              <a:rPr lang="ru-RU" dirty="0"/>
              <a:t>у</a:t>
            </a:r>
            <a:r>
              <a:rPr lang="en-US" dirty="0"/>
              <a:t>ч</a:t>
            </a:r>
            <a:r>
              <a:rPr lang="ru-RU" dirty="0"/>
              <a:t>а</a:t>
            </a:r>
            <a:r>
              <a:rPr lang="en-US" dirty="0"/>
              <a:t>с</a:t>
            </a:r>
            <a:r>
              <a:rPr lang="ru-RU" dirty="0"/>
              <a:t>т</a:t>
            </a:r>
            <a:r>
              <a:rPr lang="en-US" dirty="0"/>
              <a:t>н</a:t>
            </a:r>
            <a:r>
              <a:rPr lang="ru-RU" dirty="0"/>
              <a:t>и</a:t>
            </a:r>
            <a:r>
              <a:rPr lang="en-US" dirty="0"/>
              <a:t>к</a:t>
            </a:r>
            <a:r>
              <a:rPr lang="ru-RU" dirty="0"/>
              <a:t>о</a:t>
            </a:r>
            <a:r>
              <a:rPr lang="en-US" dirty="0"/>
              <a:t>в 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с</a:t>
            </a:r>
            <a:r>
              <a:rPr lang="en-US" dirty="0"/>
              <a:t>в</a:t>
            </a:r>
            <a:r>
              <a:rPr lang="ru-RU" dirty="0"/>
              <a:t>о</a:t>
            </a:r>
            <a:r>
              <a:rPr lang="en-US" dirty="0"/>
              <a:t>е</a:t>
            </a:r>
            <a:r>
              <a:rPr lang="ru-RU" dirty="0"/>
              <a:t>м</a:t>
            </a:r>
            <a:r>
              <a:rPr lang="en-US" dirty="0"/>
              <a:t>у </a:t>
            </a:r>
            <a:r>
              <a:rPr lang="ru-RU" dirty="0"/>
              <a:t>с</a:t>
            </a:r>
            <a:r>
              <a:rPr lang="en-US" dirty="0"/>
              <a:t>п</a:t>
            </a:r>
            <a:r>
              <a:rPr lang="ru-RU" dirty="0"/>
              <a:t>и</a:t>
            </a:r>
            <a:r>
              <a:rPr lang="en-US" dirty="0"/>
              <a:t>с</a:t>
            </a:r>
            <a:r>
              <a:rPr lang="ru-RU" dirty="0"/>
              <a:t>к</a:t>
            </a:r>
            <a:r>
              <a:rPr lang="en-US" dirty="0"/>
              <a:t>у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F269BC-99FB-4074-BB7A-A53A1A2A8A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702"/>
          <a:stretch/>
        </p:blipFill>
        <p:spPr>
          <a:xfrm>
            <a:off x="5618938" y="3571899"/>
            <a:ext cx="5188146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45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63B66-1379-49E6-87D2-DD28816B9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4575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C6100FF-7A82-4210-B362-25B27F23C5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178380"/>
              </p:ext>
            </p:extLst>
          </p:nvPr>
        </p:nvGraphicFramePr>
        <p:xfrm>
          <a:off x="838200" y="905523"/>
          <a:ext cx="10515600" cy="5895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169160939"/>
                    </a:ext>
                  </a:extLst>
                </a:gridCol>
                <a:gridCol w="7200900">
                  <a:extLst>
                    <a:ext uri="{9D8B030D-6E8A-4147-A177-3AD203B41FA5}">
                      <a16:colId xmlns:a16="http://schemas.microsoft.com/office/drawing/2014/main" val="80527146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417891727"/>
                    </a:ext>
                  </a:extLst>
                </a:gridCol>
              </a:tblGrid>
              <a:tr h="81531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Before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Statements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After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482089"/>
                  </a:ext>
                </a:extLst>
              </a:tr>
              <a:tr h="8045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Clementine and Winston Churchill married at  Westminster Abbey.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250289"/>
                  </a:ext>
                </a:extLst>
              </a:tr>
              <a:tr h="68509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She compared Churchill to a turtle.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886799"/>
                  </a:ext>
                </a:extLst>
              </a:tr>
              <a:tr h="68509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Russian Aid Fund made deliveries to the USSR in the amount of about 10 million pounds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591992"/>
                  </a:ext>
                </a:extLst>
              </a:tr>
              <a:tr h="12158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Clementine and Winston had 3 children.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745617"/>
                  </a:ext>
                </a:extLst>
              </a:tr>
              <a:tr h="8045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She received the  Order of the Red Banner of </a:t>
                      </a:r>
                      <a:r>
                        <a:rPr lang="en-US" sz="2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Labour</a:t>
                      </a: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from the Russian government.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253019"/>
                  </a:ext>
                </a:extLst>
              </a:tr>
              <a:tr h="8045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 Victory Day  she spoke on the Moscow radio with an open message from her husband Winston Churchill.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988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4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3A188-C2D4-40CD-A899-15AB39298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219076"/>
            <a:ext cx="10515600" cy="1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Untitled video">
            <a:hlinkClick r:id="" action="ppaction://media"/>
            <a:extLst>
              <a:ext uri="{FF2B5EF4-FFF2-40B4-BE49-F238E27FC236}">
                <a16:creationId xmlns:a16="http://schemas.microsoft.com/office/drawing/2014/main" id="{69AF0322-597F-48DE-9552-1BAEBC0E08B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6676" y="503765"/>
            <a:ext cx="8515863" cy="491091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5C9E5D-746B-4314-A3F1-6FE18A46D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676" y="503765"/>
            <a:ext cx="2371550" cy="15911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5FBCD6-CED2-4F4D-A532-8FFC0A0E5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3365" y="2286801"/>
            <a:ext cx="2264861" cy="1591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E30431-E713-4624-A187-CF16FCF00C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5651" y="3910273"/>
            <a:ext cx="2133599" cy="15239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45E50E-31CB-4D6C-91D0-6841915841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7937" y="503765"/>
            <a:ext cx="2514090" cy="19544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DCA6BFC-5802-4F60-8D0A-5068DEF6C9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75138" y="2596876"/>
            <a:ext cx="2526376" cy="28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28B49-2045-43A2-AE4D-472E5FB4C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6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A4E3AEA9-62B3-4A05-A58A-00FFE33C6E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358739"/>
              </p:ext>
            </p:extLst>
          </p:nvPr>
        </p:nvGraphicFramePr>
        <p:xfrm>
          <a:off x="1237666" y="-43661"/>
          <a:ext cx="9296400" cy="4939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929">
                  <a:extLst>
                    <a:ext uri="{9D8B030D-6E8A-4147-A177-3AD203B41FA5}">
                      <a16:colId xmlns:a16="http://schemas.microsoft.com/office/drawing/2014/main" val="118470537"/>
                    </a:ext>
                  </a:extLst>
                </a:gridCol>
                <a:gridCol w="6540311">
                  <a:extLst>
                    <a:ext uri="{9D8B030D-6E8A-4147-A177-3AD203B41FA5}">
                      <a16:colId xmlns:a16="http://schemas.microsoft.com/office/drawing/2014/main" val="4092323442"/>
                    </a:ext>
                  </a:extLst>
                </a:gridCol>
                <a:gridCol w="1555160">
                  <a:extLst>
                    <a:ext uri="{9D8B030D-6E8A-4147-A177-3AD203B41FA5}">
                      <a16:colId xmlns:a16="http://schemas.microsoft.com/office/drawing/2014/main" val="3602981396"/>
                    </a:ext>
                  </a:extLst>
                </a:gridCol>
              </a:tblGrid>
              <a:tr h="726962">
                <a:tc>
                  <a:txBody>
                    <a:bodyPr/>
                    <a:lstStyle/>
                    <a:p>
                      <a:r>
                        <a:rPr lang="en-US" sz="2400" dirty="0"/>
                        <a:t>Before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Statements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After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919365"/>
                  </a:ext>
                </a:extLst>
              </a:tr>
              <a:tr h="67855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Clementine and Winston Churchill married at  Westminster Abbey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034297"/>
                  </a:ext>
                </a:extLst>
              </a:tr>
              <a:tr h="4004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She compared Churchill to a turtle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551622"/>
                  </a:ext>
                </a:extLst>
              </a:tr>
              <a:tr h="4004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Russian Aid Fund made deliveries to the USSR in the amount of about 10 million pounds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324054"/>
                  </a:ext>
                </a:extLst>
              </a:tr>
              <a:tr h="4004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Clementine and Winston had 3 children together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6623121"/>
                  </a:ext>
                </a:extLst>
              </a:tr>
              <a:tr h="67855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She received the  Order of the Red Banner of </a:t>
                      </a: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Labour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from the Russian government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62079"/>
                  </a:ext>
                </a:extLst>
              </a:tr>
              <a:tr h="10255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 Victory Day  she spoke on the Moscow radio with an open message from her husband Winston Churchill.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397626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DCCBA1-118E-427B-BACA-C07E8C6AE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194" y="3123731"/>
            <a:ext cx="497643" cy="4739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EEDB41-D96A-4DED-A402-A4B3204CA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6033" y="3865636"/>
            <a:ext cx="495990" cy="4739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C55E3F-1B22-4837-973F-EAD5ADECB0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3241" y="936230"/>
            <a:ext cx="565728" cy="3689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48FD7E-47B0-4179-AD44-10CD1B8A38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5194" y="1438110"/>
            <a:ext cx="567304" cy="36890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EDDA881-01D3-434B-9CC3-06786AA458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932" y="724902"/>
            <a:ext cx="2010282" cy="206969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AB6ADA7-DB26-41A8-9C81-FFA6FCB50E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294" y="4953902"/>
            <a:ext cx="2582417" cy="18265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463EF98-95EB-4FBD-BA32-013D869A80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75046" y="1983285"/>
            <a:ext cx="566977" cy="36579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3E77FC-EED2-4055-9073-765B6A7935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47901" y="2586160"/>
            <a:ext cx="629616" cy="4062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181085-2089-498B-BC72-AF315B9566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7931" y="2823360"/>
            <a:ext cx="2010283" cy="206969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E2FEF22-72B2-4F0D-BACF-8EAB632B8143}"/>
              </a:ext>
            </a:extLst>
          </p:cNvPr>
          <p:cNvSpPr/>
          <p:nvPr/>
        </p:nvSpPr>
        <p:spPr>
          <a:xfrm rot="10800000" flipV="1">
            <a:off x="4341180" y="5739409"/>
            <a:ext cx="79721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AR </a:t>
            </a:r>
            <a:r>
              <a:rPr lang="ru-RU" b="1" dirty="0" err="1"/>
              <a:t>Guide</a:t>
            </a:r>
            <a:r>
              <a:rPr lang="ru-RU" b="1" dirty="0"/>
              <a:t> (</a:t>
            </a:r>
            <a:r>
              <a:rPr lang="ru-RU" b="1" dirty="0" err="1"/>
              <a:t>Anticipation-Reaction</a:t>
            </a:r>
            <a:r>
              <a:rPr lang="ru-RU" b="1" dirty="0"/>
              <a:t> </a:t>
            </a:r>
            <a:r>
              <a:rPr lang="ru-RU" b="1" dirty="0" err="1"/>
              <a:t>Guide</a:t>
            </a:r>
            <a:r>
              <a:rPr lang="ru-RU" dirty="0"/>
              <a:t>) - обучающая структура, в которой сравниваются знания и точки зрения учеников по теме до и после выполнения «упражнения-раздражителя» для активизации мышления</a:t>
            </a:r>
          </a:p>
        </p:txBody>
      </p:sp>
    </p:spTree>
    <p:extLst>
      <p:ext uri="{BB962C8B-B14F-4D97-AF65-F5344CB8AC3E}">
        <p14:creationId xmlns:p14="http://schemas.microsoft.com/office/powerpoint/2010/main" val="2255404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1B68BA-6949-4D61-AF9B-E63C238C4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1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A40B63-6B03-49FE-983D-2F08C8B80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Choose from the phrases (1-6) which one fits each gap</a:t>
            </a:r>
          </a:p>
          <a:p>
            <a:r>
              <a:rPr lang="en-US" dirty="0"/>
              <a:t>1) financial and legal aid to everyone</a:t>
            </a:r>
          </a:p>
          <a:p>
            <a:r>
              <a:rPr lang="en-US" dirty="0"/>
              <a:t>2) from war conflict zones</a:t>
            </a:r>
          </a:p>
          <a:p>
            <a:r>
              <a:rPr lang="en-US" dirty="0"/>
              <a:t>3) when their plane crashed</a:t>
            </a:r>
          </a:p>
          <a:p>
            <a:r>
              <a:rPr lang="en-US" dirty="0"/>
              <a:t>4) trying to help people there</a:t>
            </a:r>
          </a:p>
          <a:p>
            <a:r>
              <a:rPr lang="en-US" dirty="0"/>
              <a:t>5) three state awards</a:t>
            </a:r>
          </a:p>
          <a:p>
            <a:r>
              <a:rPr lang="en-US" dirty="0"/>
              <a:t>6) volunteer and charity activist</a:t>
            </a:r>
            <a:endParaRPr lang="ru-RU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Elizaveta Petrovna Glinka was known as Doctor Liza all over Russia. She was a Russian humanitarian worker, </a:t>
            </a:r>
            <a:r>
              <a:rPr lang="en-US" dirty="0">
                <a:solidFill>
                  <a:schemeClr val="accent1"/>
                </a:solidFill>
              </a:rPr>
              <a:t>a)</a:t>
            </a:r>
            <a:r>
              <a:rPr lang="en-US" dirty="0"/>
              <a:t> _______. For her work she was honored with </a:t>
            </a:r>
            <a:r>
              <a:rPr lang="en-US" dirty="0">
                <a:solidFill>
                  <a:schemeClr val="accent1"/>
                </a:solidFill>
              </a:rPr>
              <a:t>b)</a:t>
            </a:r>
            <a:r>
              <a:rPr lang="en-US" dirty="0"/>
              <a:t> _______!</a:t>
            </a:r>
          </a:p>
          <a:p>
            <a:pPr marL="0" indent="0">
              <a:buNone/>
            </a:pPr>
            <a:r>
              <a:rPr lang="en-US" dirty="0"/>
              <a:t>She was born </a:t>
            </a:r>
            <a:r>
              <a:rPr lang="en-US" dirty="0">
                <a:solidFill>
                  <a:schemeClr val="accent1"/>
                </a:solidFill>
              </a:rPr>
              <a:t>on / in / at </a:t>
            </a:r>
            <a:r>
              <a:rPr lang="en-US" dirty="0"/>
              <a:t>the 20th of February </a:t>
            </a:r>
            <a:r>
              <a:rPr lang="en-US" dirty="0">
                <a:solidFill>
                  <a:schemeClr val="accent1"/>
                </a:solidFill>
              </a:rPr>
              <a:t>on / in / at </a:t>
            </a:r>
            <a:r>
              <a:rPr lang="en-US" dirty="0"/>
              <a:t>1962 in the capital of Russia. Elizaveta followed her mother's example who was a doctor and studied medicine in Moscow. </a:t>
            </a:r>
          </a:p>
          <a:p>
            <a:pPr marL="0" indent="0">
              <a:buNone/>
            </a:pPr>
            <a:r>
              <a:rPr lang="en-US" dirty="0"/>
              <a:t>Elizaveta Petrovna's first charity project began </a:t>
            </a:r>
            <a:r>
              <a:rPr lang="en-US" dirty="0">
                <a:solidFill>
                  <a:schemeClr val="accent1"/>
                </a:solidFill>
              </a:rPr>
              <a:t>on / in / at </a:t>
            </a:r>
            <a:r>
              <a:rPr lang="en-US" dirty="0"/>
              <a:t>1999, when she opened the first public hospice. Later her organizations started providing medical help, </a:t>
            </a:r>
            <a:r>
              <a:rPr lang="en-US" dirty="0">
                <a:solidFill>
                  <a:schemeClr val="accent1"/>
                </a:solidFill>
              </a:rPr>
              <a:t>c)</a:t>
            </a:r>
            <a:r>
              <a:rPr lang="en-US" dirty="0"/>
              <a:t> _______ who needed it. They often collected and distributed humanitarian aid to victims of natural disasters.</a:t>
            </a:r>
          </a:p>
          <a:p>
            <a:pPr marL="0" indent="0">
              <a:buNone/>
            </a:pPr>
            <a:r>
              <a:rPr lang="en-US" dirty="0"/>
              <a:t>Elizaveta Glinka was also involved with evacuating sick and injured children </a:t>
            </a:r>
            <a:r>
              <a:rPr lang="en-US" dirty="0">
                <a:solidFill>
                  <a:schemeClr val="accent1"/>
                </a:solidFill>
              </a:rPr>
              <a:t>d)</a:t>
            </a:r>
            <a:r>
              <a:rPr lang="en-US" dirty="0"/>
              <a:t> _______  for more than 20 times herself, </a:t>
            </a:r>
            <a:r>
              <a:rPr lang="en-US" dirty="0">
                <a:solidFill>
                  <a:schemeClr val="accent1"/>
                </a:solidFill>
              </a:rPr>
              <a:t>e </a:t>
            </a:r>
            <a:r>
              <a:rPr lang="en-US" dirty="0"/>
              <a:t>_______. Her organization was also active in providing medical supplies, equipment and food to hospitals in Donetsk and Luhansk/</a:t>
            </a:r>
          </a:p>
          <a:p>
            <a:pPr marL="0" indent="0">
              <a:buNone/>
            </a:pPr>
            <a:r>
              <a:rPr lang="en-US" dirty="0"/>
              <a:t>Doctor Liza died </a:t>
            </a:r>
            <a:r>
              <a:rPr lang="en-US" dirty="0">
                <a:solidFill>
                  <a:schemeClr val="accent1"/>
                </a:solidFill>
              </a:rPr>
              <a:t>on / in / at </a:t>
            </a:r>
            <a:r>
              <a:rPr lang="en-US" dirty="0"/>
              <a:t>the 25th of December in 2016. She and her colleagues were flying to deliver medical supplies </a:t>
            </a:r>
            <a:r>
              <a:rPr lang="en-US" dirty="0">
                <a:solidFill>
                  <a:schemeClr val="accent1"/>
                </a:solidFill>
              </a:rPr>
              <a:t>f)</a:t>
            </a:r>
            <a:r>
              <a:rPr lang="en-US" dirty="0"/>
              <a:t> _______. However, her projects are still alive and help people!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60BEA4-2173-4CD2-B138-257C7A085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730" y="887766"/>
            <a:ext cx="2466513" cy="15210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02110C-2BA1-47DA-8B1C-CF1C1D6DC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415" y="450127"/>
            <a:ext cx="3440761" cy="223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9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DD55D-232A-48F6-B859-D81D07FB8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419"/>
          </a:xfrm>
        </p:spPr>
        <p:txBody>
          <a:bodyPr>
            <a:normAutofit fontScale="90000"/>
          </a:bodyPr>
          <a:lstStyle/>
          <a:p>
            <a:r>
              <a:rPr lang="pt-BR" dirty="0">
                <a:solidFill>
                  <a:schemeClr val="accent1"/>
                </a:solidFill>
              </a:rPr>
              <a:t>a-6, b-5, c-1, d-2 e-4, f-3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CFA943-0DCA-45B4-A1D6-F0FB5AB0C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7363"/>
            <a:ext cx="10515600" cy="4969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Elizaveta Petrovna Glinka was known as Doctor Liza all over Russia. She was a Russian humanitarian worker</a:t>
            </a:r>
            <a:r>
              <a:rPr lang="ru-RU" dirty="0"/>
              <a:t>,</a:t>
            </a:r>
            <a:r>
              <a:rPr lang="ru-RU" dirty="0">
                <a:solidFill>
                  <a:schemeClr val="accent1"/>
                </a:solidFill>
              </a:rPr>
              <a:t>а)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volunteer and charity activist</a:t>
            </a:r>
            <a:endParaRPr lang="ru-RU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dirty="0"/>
              <a:t> For her work she was honored with </a:t>
            </a:r>
            <a:r>
              <a:rPr lang="en-US" dirty="0">
                <a:solidFill>
                  <a:schemeClr val="accent1"/>
                </a:solidFill>
              </a:rPr>
              <a:t>b)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three state awards!</a:t>
            </a:r>
          </a:p>
          <a:p>
            <a:pPr marL="0" indent="0">
              <a:buNone/>
            </a:pPr>
            <a:r>
              <a:rPr lang="en-US" dirty="0"/>
              <a:t>She was born </a:t>
            </a:r>
            <a:r>
              <a:rPr lang="en-US" dirty="0">
                <a:solidFill>
                  <a:schemeClr val="accent1"/>
                </a:solidFill>
              </a:rPr>
              <a:t>on</a:t>
            </a:r>
            <a:r>
              <a:rPr lang="en-US" dirty="0"/>
              <a:t>  the 20th of February  </a:t>
            </a:r>
            <a:r>
              <a:rPr lang="en-US" dirty="0">
                <a:solidFill>
                  <a:schemeClr val="accent1"/>
                </a:solidFill>
              </a:rPr>
              <a:t>in</a:t>
            </a:r>
            <a:r>
              <a:rPr lang="en-US" dirty="0"/>
              <a:t>  1962 in the capital of Russia. Elizaveta followed her mother's example who was a doctor and studied medicine in Moscow. </a:t>
            </a:r>
          </a:p>
          <a:p>
            <a:r>
              <a:rPr lang="en-US" dirty="0"/>
              <a:t>Elizaveta Petrovna's first charity project began  </a:t>
            </a:r>
            <a:r>
              <a:rPr lang="en-US" dirty="0">
                <a:solidFill>
                  <a:schemeClr val="accent1"/>
                </a:solidFill>
              </a:rPr>
              <a:t>in</a:t>
            </a:r>
            <a:r>
              <a:rPr lang="en-US" dirty="0"/>
              <a:t>  1999, when she opened the first public hospice. Later her organizations started providing medical help, </a:t>
            </a:r>
            <a:r>
              <a:rPr lang="en-US" dirty="0">
                <a:solidFill>
                  <a:schemeClr val="accent1"/>
                </a:solidFill>
              </a:rPr>
              <a:t>c) financial and legal aid </a:t>
            </a:r>
            <a:r>
              <a:rPr lang="en-US" dirty="0"/>
              <a:t>to everyone</a:t>
            </a:r>
            <a:r>
              <a:rPr lang="ru-RU" dirty="0"/>
              <a:t> </a:t>
            </a:r>
            <a:r>
              <a:rPr lang="en-US" dirty="0"/>
              <a:t>who needed it. They often collected and distributed humanitarian aid to victims of natural disasters.</a:t>
            </a:r>
          </a:p>
          <a:p>
            <a:r>
              <a:rPr lang="en-US" dirty="0"/>
              <a:t>Elizaveta Glinka was also involved with evacuating sick and injured children </a:t>
            </a:r>
            <a:r>
              <a:rPr lang="en-US" dirty="0">
                <a:solidFill>
                  <a:schemeClr val="accent1"/>
                </a:solidFill>
              </a:rPr>
              <a:t>d) from war conflict zones</a:t>
            </a:r>
            <a:r>
              <a:rPr lang="en-US" dirty="0"/>
              <a:t> for more than 20 times herself, </a:t>
            </a:r>
            <a:r>
              <a:rPr lang="en-US" dirty="0">
                <a:solidFill>
                  <a:schemeClr val="accent1"/>
                </a:solidFill>
              </a:rPr>
              <a:t>e</a:t>
            </a:r>
            <a:r>
              <a:rPr lang="ru-RU" dirty="0">
                <a:solidFill>
                  <a:schemeClr val="accent1"/>
                </a:solidFill>
              </a:rPr>
              <a:t>)</a:t>
            </a:r>
            <a:r>
              <a:rPr lang="en-US" dirty="0">
                <a:solidFill>
                  <a:schemeClr val="accent1"/>
                </a:solidFill>
              </a:rPr>
              <a:t> trying to help people there.</a:t>
            </a:r>
            <a:r>
              <a:rPr lang="en-US" dirty="0"/>
              <a:t> Her organization was also active in providing medical supplies, equipment and food to hospitals in Donetsk and Luhansk</a:t>
            </a:r>
            <a:r>
              <a:rPr lang="ru-RU" dirty="0"/>
              <a:t>.</a:t>
            </a:r>
            <a:endParaRPr lang="en-US" dirty="0"/>
          </a:p>
          <a:p>
            <a:r>
              <a:rPr lang="en-US" dirty="0"/>
              <a:t>Doctor Liza died </a:t>
            </a:r>
            <a:r>
              <a:rPr lang="en-US" dirty="0">
                <a:solidFill>
                  <a:schemeClr val="accent1"/>
                </a:solidFill>
              </a:rPr>
              <a:t>on</a:t>
            </a:r>
            <a:r>
              <a:rPr lang="en-US" dirty="0"/>
              <a:t>  the 25th of December in 2016. She and her colleagues were flying to deliver medical supplies </a:t>
            </a:r>
            <a:r>
              <a:rPr lang="en-US" dirty="0">
                <a:solidFill>
                  <a:schemeClr val="accent1"/>
                </a:solidFill>
              </a:rPr>
              <a:t>f) when their plane crashed </a:t>
            </a:r>
            <a:r>
              <a:rPr lang="en-US" dirty="0"/>
              <a:t>. However, her projects are still alive and help people!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919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</TotalTime>
  <Words>1005</Words>
  <Application>Microsoft Office PowerPoint</Application>
  <PresentationFormat>Широкоэкранный</PresentationFormat>
  <Paragraphs>76</Paragraphs>
  <Slides>11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The person that I admire the most</vt:lpstr>
      <vt:lpstr>Write down as many names of famous women in England and Russia as you can</vt:lpstr>
      <vt:lpstr>Презентация PowerPoint</vt:lpstr>
      <vt:lpstr>Презентация PowerPoint</vt:lpstr>
      <vt:lpstr>Презентация PowerPoint</vt:lpstr>
      <vt:lpstr>Презентация PowerPoint</vt:lpstr>
      <vt:lpstr>a-6, b-5, c-1, d-2 e-4, f-3</vt:lpstr>
      <vt:lpstr>Презентация PowerPoint</vt:lpstr>
      <vt:lpstr>…… RUBLES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41</cp:revision>
  <dcterms:created xsi:type="dcterms:W3CDTF">2025-08-15T06:56:43Z</dcterms:created>
  <dcterms:modified xsi:type="dcterms:W3CDTF">2025-10-28T12:13:28Z</dcterms:modified>
</cp:coreProperties>
</file>